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1"/>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0.10071942446043165"/>
          <c:y val="8.7912087912087919E-2"/>
          <c:w val="0.75899280575539574"/>
          <c:h val="0.80219780219780223"/>
        </c:manualLayout>
      </c:layout>
      <c:bar3DChart>
        <c:barDir val="col"/>
        <c:grouping val="clustered"/>
        <c:varyColors val="0"/>
        <c:ser>
          <c:idx val="0"/>
          <c:order val="0"/>
          <c:tx>
            <c:strRef>
              <c:f>Sheet1!$A$2</c:f>
              <c:strCache>
                <c:ptCount val="1"/>
                <c:pt idx="0">
                  <c:v>1</c:v>
                </c:pt>
              </c:strCache>
            </c:strRef>
          </c:tx>
          <c:spPr>
            <a:solidFill>
              <a:srgbClr val="9999FF"/>
            </a:solidFill>
            <a:ln w="12700">
              <a:solidFill>
                <a:srgbClr val="000000"/>
              </a:solidFill>
              <a:prstDash val="solid"/>
            </a:ln>
          </c:spPr>
          <c:invertIfNegative val="0"/>
          <c:cat>
            <c:numRef>
              <c:f>Sheet1!$B$1:$E$1</c:f>
              <c:numCache>
                <c:formatCode>General</c:formatCode>
                <c:ptCount val="4"/>
              </c:numCache>
            </c:numRef>
          </c:cat>
          <c:val>
            <c:numRef>
              <c:f>Sheet1!$B$2:$E$2</c:f>
              <c:numCache>
                <c:formatCode>General</c:formatCode>
                <c:ptCount val="4"/>
                <c:pt idx="0">
                  <c:v>66</c:v>
                </c:pt>
              </c:numCache>
            </c:numRef>
          </c:val>
          <c:extLst>
            <c:ext xmlns:c16="http://schemas.microsoft.com/office/drawing/2014/chart" uri="{C3380CC4-5D6E-409C-BE32-E72D297353CC}">
              <c16:uniqueId val="{00000000-6337-4E04-8B06-94A7660ACA65}"/>
            </c:ext>
          </c:extLst>
        </c:ser>
        <c:ser>
          <c:idx val="1"/>
          <c:order val="1"/>
          <c:tx>
            <c:strRef>
              <c:f>Sheet1!$A$3</c:f>
              <c:strCache>
                <c:ptCount val="1"/>
                <c:pt idx="0">
                  <c:v>2</c:v>
                </c:pt>
              </c:strCache>
            </c:strRef>
          </c:tx>
          <c:spPr>
            <a:solidFill>
              <a:srgbClr val="993366"/>
            </a:solidFill>
            <a:ln w="12700">
              <a:solidFill>
                <a:srgbClr val="000000"/>
              </a:solidFill>
              <a:prstDash val="solid"/>
            </a:ln>
          </c:spPr>
          <c:invertIfNegative val="0"/>
          <c:cat>
            <c:numRef>
              <c:f>Sheet1!$B$1:$E$1</c:f>
              <c:numCache>
                <c:formatCode>General</c:formatCode>
                <c:ptCount val="4"/>
              </c:numCache>
            </c:numRef>
          </c:cat>
          <c:val>
            <c:numRef>
              <c:f>Sheet1!$B$3:$E$3</c:f>
              <c:numCache>
                <c:formatCode>General</c:formatCode>
                <c:ptCount val="4"/>
                <c:pt idx="0">
                  <c:v>33</c:v>
                </c:pt>
              </c:numCache>
            </c:numRef>
          </c:val>
          <c:extLst>
            <c:ext xmlns:c16="http://schemas.microsoft.com/office/drawing/2014/chart" uri="{C3380CC4-5D6E-409C-BE32-E72D297353CC}">
              <c16:uniqueId val="{00000001-6337-4E04-8B06-94A7660ACA65}"/>
            </c:ext>
          </c:extLst>
        </c:ser>
        <c:ser>
          <c:idx val="2"/>
          <c:order val="2"/>
          <c:tx>
            <c:strRef>
              <c:f>Sheet1!$A$4</c:f>
              <c:strCache>
                <c:ptCount val="1"/>
                <c:pt idx="0">
                  <c:v>3</c:v>
                </c:pt>
              </c:strCache>
            </c:strRef>
          </c:tx>
          <c:spPr>
            <a:solidFill>
              <a:srgbClr val="FFFFCC"/>
            </a:solidFill>
            <a:ln w="12700">
              <a:solidFill>
                <a:srgbClr val="000000"/>
              </a:solidFill>
              <a:prstDash val="solid"/>
            </a:ln>
          </c:spPr>
          <c:invertIfNegative val="0"/>
          <c:cat>
            <c:numRef>
              <c:f>Sheet1!$B$1:$E$1</c:f>
              <c:numCache>
                <c:formatCode>General</c:formatCode>
                <c:ptCount val="4"/>
              </c:numCache>
            </c:numRef>
          </c:cat>
          <c:val>
            <c:numRef>
              <c:f>Sheet1!$B$4:$E$4</c:f>
              <c:numCache>
                <c:formatCode>General</c:formatCode>
                <c:ptCount val="4"/>
                <c:pt idx="0">
                  <c:v>20</c:v>
                </c:pt>
              </c:numCache>
            </c:numRef>
          </c:val>
          <c:extLst>
            <c:ext xmlns:c16="http://schemas.microsoft.com/office/drawing/2014/chart" uri="{C3380CC4-5D6E-409C-BE32-E72D297353CC}">
              <c16:uniqueId val="{00000002-6337-4E04-8B06-94A7660ACA65}"/>
            </c:ext>
          </c:extLst>
        </c:ser>
        <c:dLbls>
          <c:showLegendKey val="0"/>
          <c:showVal val="0"/>
          <c:showCatName val="0"/>
          <c:showSerName val="0"/>
          <c:showPercent val="0"/>
          <c:showBubbleSize val="0"/>
        </c:dLbls>
        <c:gapWidth val="150"/>
        <c:gapDepth val="0"/>
        <c:shape val="box"/>
        <c:axId val="407456336"/>
        <c:axId val="407456728"/>
        <c:axId val="0"/>
      </c:bar3DChart>
      <c:catAx>
        <c:axId val="4074563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sz="800" b="1" i="0" u="none" strike="noStrike" baseline="0">
                <a:solidFill>
                  <a:srgbClr val="000000"/>
                </a:solidFill>
                <a:latin typeface="Calibri"/>
                <a:ea typeface="Calibri"/>
                <a:cs typeface="Calibri"/>
              </a:defRPr>
            </a:pPr>
            <a:endParaRPr lang="ru-RU"/>
          </a:p>
        </c:txPr>
        <c:crossAx val="407456728"/>
        <c:crosses val="autoZero"/>
        <c:auto val="1"/>
        <c:lblAlgn val="ctr"/>
        <c:lblOffset val="100"/>
        <c:tickLblSkip val="1"/>
        <c:tickMarkSkip val="1"/>
        <c:noMultiLvlLbl val="0"/>
      </c:catAx>
      <c:valAx>
        <c:axId val="407456728"/>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800" b="1" i="0" u="none" strike="noStrike" baseline="0">
                <a:solidFill>
                  <a:srgbClr val="000000"/>
                </a:solidFill>
                <a:latin typeface="Calibri"/>
                <a:ea typeface="Calibri"/>
                <a:cs typeface="Calibri"/>
              </a:defRPr>
            </a:pPr>
            <a:endParaRPr lang="ru-RU"/>
          </a:p>
        </c:txPr>
        <c:crossAx val="407456336"/>
        <c:crosses val="autoZero"/>
        <c:crossBetween val="between"/>
      </c:valAx>
      <c:spPr>
        <a:noFill/>
        <a:ln w="25400">
          <a:noFill/>
        </a:ln>
      </c:spPr>
    </c:plotArea>
    <c:legend>
      <c:legendPos val="r"/>
      <c:layout>
        <c:manualLayout>
          <c:xMode val="edge"/>
          <c:yMode val="edge"/>
          <c:x val="0.80406088694900224"/>
          <c:y val="0.10873624344552907"/>
          <c:w val="0.17866507565882966"/>
          <c:h val="0.76534802442643735"/>
        </c:manualLayout>
      </c:layout>
      <c:overlay val="0"/>
      <c:spPr>
        <a:noFill/>
        <a:ln w="3175">
          <a:solidFill>
            <a:srgbClr val="000000"/>
          </a:solidFill>
          <a:prstDash val="solid"/>
        </a:ln>
      </c:spPr>
      <c:txPr>
        <a:bodyPr/>
        <a:lstStyle/>
        <a:p>
          <a:pPr>
            <a:defRPr sz="735" b="1" i="0" u="none" strike="noStrike" baseline="0">
              <a:solidFill>
                <a:srgbClr val="000000"/>
              </a:solidFill>
              <a:latin typeface="Calibri"/>
              <a:ea typeface="Calibri"/>
              <a:cs typeface="Calibri"/>
            </a:defRPr>
          </a:pPr>
          <a:endParaRPr lang="ru-RU"/>
        </a:p>
      </c:txPr>
    </c:legend>
    <c:plotVisOnly val="1"/>
    <c:dispBlanksAs val="gap"/>
    <c:showDLblsOverMax val="0"/>
  </c:chart>
  <c:spPr>
    <a:noFill/>
    <a:ln>
      <a:noFill/>
    </a:ln>
  </c:spPr>
  <c:txPr>
    <a:bodyPr/>
    <a:lstStyle/>
    <a:p>
      <a:pPr>
        <a:defRPr sz="800" b="1" i="0" u="none" strike="noStrike" baseline="0">
          <a:solidFill>
            <a:srgbClr val="000000"/>
          </a:solidFill>
          <a:latin typeface="Calibri"/>
          <a:ea typeface="Calibri"/>
          <a:cs typeface="Calibri"/>
        </a:defRPr>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381999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172830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75725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2251068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820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53323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128267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7638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115901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E3EF2E-3449-4B5F-8076-EF0DD1A699B5}" type="datetimeFigureOut">
              <a:rPr lang="ru-RU" smtClean="0"/>
              <a:t>04.04.2021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1365593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0E3EF2E-3449-4B5F-8076-EF0DD1A699B5}" type="datetimeFigureOut">
              <a:rPr lang="ru-RU" smtClean="0"/>
              <a:t>04.04.2021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3852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0E3EF2E-3449-4B5F-8076-EF0DD1A699B5}" type="datetimeFigureOut">
              <a:rPr lang="ru-RU" smtClean="0"/>
              <a:t>04.04.2021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2605765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0E3EF2E-3449-4B5F-8076-EF0DD1A699B5}" type="datetimeFigureOut">
              <a:rPr lang="ru-RU" smtClean="0"/>
              <a:t>04.04.2021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2967641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3EF2E-3449-4B5F-8076-EF0DD1A699B5}" type="datetimeFigureOut">
              <a:rPr lang="ru-RU" smtClean="0"/>
              <a:t>04.04.2021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23577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0E3EF2E-3449-4B5F-8076-EF0DD1A699B5}" type="datetimeFigureOut">
              <a:rPr lang="ru-RU" smtClean="0"/>
              <a:t>04.04.2021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301936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0E3EF2E-3449-4B5F-8076-EF0DD1A699B5}" type="datetimeFigureOut">
              <a:rPr lang="ru-RU" smtClean="0"/>
              <a:t>04.04.2021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5DBC66-110D-4D8B-96F7-19156585C048}" type="slidenum">
              <a:rPr lang="ru-RU" smtClean="0"/>
              <a:t>‹#›</a:t>
            </a:fld>
            <a:endParaRPr lang="ru-RU"/>
          </a:p>
        </p:txBody>
      </p:sp>
    </p:spTree>
    <p:extLst>
      <p:ext uri="{BB962C8B-B14F-4D97-AF65-F5344CB8AC3E}">
        <p14:creationId xmlns:p14="http://schemas.microsoft.com/office/powerpoint/2010/main" val="316125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E3EF2E-3449-4B5F-8076-EF0DD1A699B5}" type="datetimeFigureOut">
              <a:rPr lang="ru-RU" smtClean="0"/>
              <a:t>04.04.2021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5DBC66-110D-4D8B-96F7-19156585C048}" type="slidenum">
              <a:rPr lang="ru-RU" smtClean="0"/>
              <a:t>‹#›</a:t>
            </a:fld>
            <a:endParaRPr lang="ru-RU"/>
          </a:p>
        </p:txBody>
      </p:sp>
    </p:spTree>
    <p:extLst>
      <p:ext uri="{BB962C8B-B14F-4D97-AF65-F5344CB8AC3E}">
        <p14:creationId xmlns:p14="http://schemas.microsoft.com/office/powerpoint/2010/main" val="456756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05719" y="327545"/>
            <a:ext cx="9758150" cy="6001643"/>
          </a:xfrm>
          <a:prstGeom prst="rect">
            <a:avLst/>
          </a:prstGeom>
        </p:spPr>
        <p:txBody>
          <a:bodyPr wrap="square">
            <a:spAutoFit/>
          </a:bodyPr>
          <a:lstStyle/>
          <a:p>
            <a:pPr algn="ctr"/>
            <a:r>
              <a:rPr lang="ru-RU" dirty="0" smtClean="0">
                <a:effectLst/>
                <a:latin typeface="Times New Roman" pitchFamily="18" charset="0"/>
                <a:cs typeface="Times New Roman" pitchFamily="18" charset="0"/>
              </a:rPr>
              <a:t/>
            </a:r>
            <a:br>
              <a:rPr lang="ru-RU" dirty="0" smtClean="0">
                <a:effectLst/>
                <a:latin typeface="Times New Roman" pitchFamily="18" charset="0"/>
                <a:cs typeface="Times New Roman" pitchFamily="18" charset="0"/>
              </a:rPr>
            </a:br>
            <a:endParaRPr lang="ru-RU" dirty="0" smtClean="0">
              <a:effectLst/>
              <a:latin typeface="Times New Roman" pitchFamily="18" charset="0"/>
              <a:cs typeface="Times New Roman" pitchFamily="18" charset="0"/>
            </a:endParaRPr>
          </a:p>
          <a:p>
            <a:pPr algn="ctr"/>
            <a:endParaRPr lang="ru-RU" sz="3600" dirty="0">
              <a:latin typeface="Times New Roman" pitchFamily="18" charset="0"/>
              <a:cs typeface="Times New Roman" pitchFamily="18" charset="0"/>
            </a:endParaRPr>
          </a:p>
          <a:p>
            <a:pPr algn="ctr"/>
            <a:endParaRPr lang="ru-RU" sz="3600" dirty="0" smtClean="0">
              <a:latin typeface="Times New Roman" panose="02020603050405020304" pitchFamily="18" charset="0"/>
              <a:cs typeface="Times New Roman" panose="02020603050405020304" pitchFamily="18" charset="0"/>
            </a:endParaRPr>
          </a:p>
          <a:p>
            <a:pPr algn="ctr"/>
            <a:endParaRPr lang="ru-RU" sz="3600" dirty="0">
              <a:latin typeface="Times New Roman" panose="02020603050405020304" pitchFamily="18" charset="0"/>
              <a:cs typeface="Times New Roman" panose="02020603050405020304" pitchFamily="18" charset="0"/>
            </a:endParaRPr>
          </a:p>
          <a:p>
            <a:pPr algn="ctr"/>
            <a:r>
              <a:rPr lang="ru-RU" sz="3600" dirty="0" smtClean="0">
                <a:latin typeface="Times New Roman" panose="02020603050405020304" pitchFamily="18" charset="0"/>
                <a:cs typeface="Times New Roman" panose="02020603050405020304" pitchFamily="18" charset="0"/>
              </a:rPr>
              <a:t>Словарь фамилий </a:t>
            </a:r>
            <a:r>
              <a:rPr lang="ru-RU" sz="3600" dirty="0">
                <a:latin typeface="Times New Roman" panose="02020603050405020304" pitchFamily="18" charset="0"/>
                <a:cs typeface="Times New Roman" panose="02020603050405020304" pitchFamily="18" charset="0"/>
              </a:rPr>
              <a:t>моих </a:t>
            </a:r>
            <a:r>
              <a:rPr lang="ru-RU" sz="3600" dirty="0" smtClean="0">
                <a:latin typeface="Times New Roman" panose="02020603050405020304" pitchFamily="18" charset="0"/>
                <a:cs typeface="Times New Roman" panose="02020603050405020304" pitchFamily="18" charset="0"/>
              </a:rPr>
              <a:t>одноклассников </a:t>
            </a:r>
          </a:p>
          <a:p>
            <a:pPr algn="r"/>
            <a:endParaRPr lang="ru-RU" dirty="0" smtClean="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a:p>
            <a:pPr algn="r"/>
            <a:endParaRPr lang="ru-RU" dirty="0" smtClean="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a:p>
            <a:pPr algn="r"/>
            <a:endParaRPr lang="ru-RU" dirty="0" smtClean="0">
              <a:latin typeface="Times New Roman" panose="02020603050405020304" pitchFamily="18" charset="0"/>
              <a:cs typeface="Times New Roman" panose="02020603050405020304" pitchFamily="18" charset="0"/>
            </a:endParaRPr>
          </a:p>
          <a:p>
            <a:pPr algn="ctr"/>
            <a:r>
              <a:rPr lang="ru-RU" sz="3600" dirty="0" smtClean="0"/>
              <a:t/>
            </a:r>
            <a:br>
              <a:rPr lang="ru-RU" sz="3600" dirty="0" smtClean="0"/>
            </a:br>
            <a:r>
              <a:rPr lang="ru-RU" sz="6000" dirty="0" smtClean="0"/>
              <a:t/>
            </a:r>
            <a:br>
              <a:rPr lang="ru-RU" sz="6000" dirty="0" smtClean="0"/>
            </a:br>
            <a:endParaRPr lang="ru-RU" dirty="0"/>
          </a:p>
        </p:txBody>
      </p:sp>
    </p:spTree>
    <p:extLst>
      <p:ext uri="{BB962C8B-B14F-4D97-AF65-F5344CB8AC3E}">
        <p14:creationId xmlns:p14="http://schemas.microsoft.com/office/powerpoint/2010/main" val="17454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024" y="627798"/>
            <a:ext cx="8679976" cy="3714863"/>
          </a:xfrm>
          <a:prstGeom prst="rect">
            <a:avLst/>
          </a:prstGeom>
        </p:spPr>
        <p:txBody>
          <a:bodyPr wrap="square">
            <a:spAutoFit/>
          </a:bodyPr>
          <a:lstStyle/>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Фадеева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принадлежит к популярному типу русских фамилий, образованных от крестильных имен.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Религиозная традиция, утвердившаяся на Руси в X веке с принятием христианства, обязывала при крещении называть ребенка в честь того или иного святого, почитаемого православной церковью в строго определенный день года.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Так, имя Фадей является полной народной формой церковного имени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Фаддей</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которое восходит к древнееврейскому слову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тадде</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имеющему значение «похвала».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0199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842" y="696036"/>
            <a:ext cx="8789158" cy="3698577"/>
          </a:xfrm>
          <a:prstGeom prst="rect">
            <a:avLst/>
          </a:prstGeom>
        </p:spPr>
        <p:txBody>
          <a:bodyPr wrap="square">
            <a:spAutoFit/>
          </a:bodyPr>
          <a:lstStyle/>
          <a:p>
            <a:pPr fontAlgn="base">
              <a:lnSpc>
                <a:spcPct val="107000"/>
              </a:lnSpc>
              <a:spcAft>
                <a:spcPts val="0"/>
              </a:spcAft>
            </a:pP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Корыткин</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 скорее всего эта фамилия происходит от прозвища, имени, или профессии дальнего предка её носителя, к тому же в большинстве случаев по мужской линии.</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В ссылающихся старых записях граждане с этой фамилией были важными персонами из славянского псковского мещанства в XVI-XVII в., державших большую царскую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привелегию</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Исторические свидетельства фамилии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можной</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увидеть в ведомости переписи Всея Руси во времена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Иоана</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Грозного. У царя существовал определенный список привилегированных и благозвучных фамилий, которые даровались придворным только в случае похвалы или поощрения. Тем самым указанная фамилия донесла личное первичное обозначение и является редкой..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894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9307" y="614150"/>
            <a:ext cx="8884693" cy="4027898"/>
          </a:xfrm>
          <a:prstGeom prst="rect">
            <a:avLst/>
          </a:prstGeom>
        </p:spPr>
        <p:txBody>
          <a:bodyPr wrap="square">
            <a:spAutoFit/>
          </a:bodyPr>
          <a:lstStyle/>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Обладатель </a:t>
            </a: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фамилии </a:t>
            </a:r>
            <a:r>
              <a:rPr lang="ru-RU" sz="2000" b="1"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Ковязин</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по праву может гордиться своей фамилией, поскольку она является самобытным памятником славянской письменности и культуры.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Ковязин</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происходит от древнейшей формы славянских фамильных прозвищ, образованных от географического названия местности, выходцем из которой являлся один из предков. Так, исследуемая фамилия могла восходить к названию усадьбы Тверского уезда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Ковязино</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Кроме того, известно о существовании деревни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Ковязино</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Пушкинского района Московской области.</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Деревня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Ковязино</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издавна славилась выращиванием зерновых культур, которые сбывались в соседние селения за немалые деньги.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9381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0251" y="518615"/>
            <a:ext cx="8843749" cy="4011226"/>
          </a:xfrm>
          <a:prstGeom prst="rect">
            <a:avLst/>
          </a:prstGeom>
        </p:spPr>
        <p:txBody>
          <a:bodyPr wrap="square">
            <a:spAutoFit/>
          </a:bodyPr>
          <a:lstStyle/>
          <a:p>
            <a:pPr fontAlgn="base">
              <a:lnSpc>
                <a:spcPct val="107000"/>
              </a:lnSpc>
              <a:spcAft>
                <a:spcPts val="0"/>
              </a:spcAft>
            </a:pP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err="1" smtClean="0">
                <a:effectLst/>
                <a:latin typeface="Times New Roman" panose="02020603050405020304" pitchFamily="18" charset="0"/>
                <a:ea typeface="SimSun" panose="02010600030101010101" pitchFamily="2" charset="-122"/>
                <a:cs typeface="Times New Roman" panose="02020603050405020304" pitchFamily="18" charset="0"/>
              </a:rPr>
              <a:t>Приемышев</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относится к виду не очень малораспространенной на территориях России и стран ближнего зарубежья. </a:t>
            </a:r>
          </a:p>
          <a:p>
            <a:pPr fontAlgn="base">
              <a:lnSpc>
                <a:spcPct val="107000"/>
              </a:lnSpc>
              <a:spcAft>
                <a:spcPts val="0"/>
              </a:spcAft>
            </a:pPr>
            <a:r>
              <a:rPr lang="ru-RU" sz="2000" kern="150" dirty="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В сохранившихся значимых летописных протоколах однофамильцы относились к высшему обществу из славянского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муромского</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духовенства в 18-19 в., имевших значительную царскую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привелегию</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Древние свидетельства фамилии можно обнаружить в книге переписи населения Древней Руси во время правления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Иоана</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Грозного.</a:t>
            </a:r>
          </a:p>
          <a:p>
            <a:pPr fontAlgn="base">
              <a:lnSpc>
                <a:spcPct val="107000"/>
              </a:lnSpc>
              <a:spcAft>
                <a:spcPts val="0"/>
              </a:spcAft>
            </a:pPr>
            <a:r>
              <a:rPr lang="ru-RU" sz="2000" kern="150" dirty="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У великого князя хранился определенный реестр княжеских и лучших фамилий, которые даровались близким только в случае похвалы или награды. В следствии чего настоящая фамилия пронесла личное неповторимое значение и является редкой..</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167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9433" y="764275"/>
            <a:ext cx="8734567" cy="2381293"/>
          </a:xfrm>
          <a:prstGeom prst="rect">
            <a:avLst/>
          </a:prstGeom>
        </p:spPr>
        <p:txBody>
          <a:bodyPr wrap="square">
            <a:spAutoFit/>
          </a:bodyPr>
          <a:lstStyle/>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Иванцов</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вероятно, была образована от уменьшительно-ласкательной формы Иванец мужского имени Иван, которое является русской формой канонического имени Иоанн, в переводе с древнееврейского языка означающего «божья благодать». </a:t>
            </a:r>
          </a:p>
          <a:p>
            <a:pPr fontAlgn="base">
              <a:lnSpc>
                <a:spcPct val="107000"/>
              </a:lnSpc>
              <a:spcAft>
                <a:spcPts val="0"/>
              </a:spcAft>
            </a:pPr>
            <a:r>
              <a:rPr lang="ru-RU" sz="2000" kern="150" dirty="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Имя Иван на протяжении нескольких столетий (с XVI по XIX в.) оставалось самым распространенным на Руси: его носили князья и цари, крестьяне.</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5861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2012" y="559558"/>
            <a:ext cx="8911988" cy="4011226"/>
          </a:xfrm>
          <a:prstGeom prst="rect">
            <a:avLst/>
          </a:prstGeom>
        </p:spPr>
        <p:txBody>
          <a:bodyPr wrap="square">
            <a:spAutoFit/>
          </a:bodyPr>
          <a:lstStyle/>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Гаврилов</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принадлежит к древнему и распространенному типу родовых именований, образованных от обиходных форм крестильных имен.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В основе фамилии Гаврилов лежит крестильное имя родоначальника Гавриил. В христианстве архангел Гавриил – вестник Бога, в частности, принесший Деве Марии благую весть о том, что она станет матерью Сына Божьего.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К началу XVII века большинство фамилий образовывалось прибавлением к основе – имени или прозвищу отца – суффиксов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ов</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/-ев и -ин.</a:t>
            </a:r>
          </a:p>
          <a:p>
            <a:pPr fontAlgn="base">
              <a:lnSpc>
                <a:spcPct val="107000"/>
              </a:lnSpc>
              <a:spcAft>
                <a:spcPts val="0"/>
              </a:spcAft>
            </a:pPr>
            <a:r>
              <a:rPr lang="ru-RU" sz="2000" kern="150" dirty="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По своему происхождению такие именования являлись притяжательными прилагательными, отчествами. </a:t>
            </a:r>
          </a:p>
          <a:p>
            <a:pPr fontAlgn="base">
              <a:lnSpc>
                <a:spcPct val="107000"/>
              </a:lnSpc>
              <a:spcAft>
                <a:spcPts val="0"/>
              </a:spcAft>
            </a:pPr>
            <a:r>
              <a:rPr lang="ru-RU" sz="2000" kern="150" dirty="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latin typeface="Times New Roman" panose="02020603050405020304" pitchFamily="18" charset="0"/>
                <a:ea typeface="SimSun" panose="02010600030101010101" pitchFamily="2" charset="-122"/>
                <a:cs typeface="Times New Roman" panose="02020603050405020304" pitchFamily="18" charset="0"/>
              </a:rPr>
              <a:t>   </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Таким образом, потомки человека по имени Гаврил могли получить наследуемую фамилию Гавриловы.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5083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0376" y="614149"/>
            <a:ext cx="8693624" cy="3527953"/>
          </a:xfrm>
          <a:prstGeom prst="rect">
            <a:avLst/>
          </a:prstGeom>
        </p:spPr>
        <p:txBody>
          <a:bodyPr wrap="square">
            <a:spAutoFit/>
          </a:bodyPr>
          <a:lstStyle/>
          <a:p>
            <a:pPr marR="225425" indent="457200" algn="just">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Я поделила фамилии своих одноклассников на следующие группы: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indent="457200">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1.Фамилии, образованные от личных имён– Фадеева, Гаврилов,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Корыткин</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Иванцов</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2. Фамилии, образованные от географических названий -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Ковязин</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3.Фамилии, образованные по роду деятельности- Толмачёва</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7246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4" y="627798"/>
            <a:ext cx="9048466" cy="4546886"/>
          </a:xfrm>
          <a:prstGeom prst="rect">
            <a:avLst/>
          </a:prstGeom>
        </p:spPr>
        <p:txBody>
          <a:bodyPr wrap="square">
            <a:spAutoFit/>
          </a:bodyPr>
          <a:lstStyle/>
          <a:p>
            <a:pPr>
              <a:lnSpc>
                <a:spcPct val="107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Заключение</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indent="7620" algn="just">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Вернёмся к гипотезе моей работы, каждая фамилия - это загадка, разгадать которую можно, если быть очень внимательным к слову; уникальное и неповторимое явление нашей культуры,  живая история.  Я предполагала, что большинство фамилий образуются от личных имён. Моя гипотеза подтвердилась.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indent="457200" algn="just">
              <a:lnSpc>
                <a:spcPct val="150000"/>
              </a:lnSpc>
              <a:spcAft>
                <a:spcPts val="0"/>
              </a:spcAft>
            </a:pPr>
            <a:r>
              <a:rPr lang="ru-RU"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Исследовательская работа убедила меня в том, что фамилии могут быть интереснейшим источником для исследований, так как в них отражаются время и человек - его общественное положение и духовный мир.</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91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05719" y="327545"/>
            <a:ext cx="9758150" cy="7078861"/>
          </a:xfrm>
          <a:prstGeom prst="rect">
            <a:avLst/>
          </a:prstGeom>
        </p:spPr>
        <p:txBody>
          <a:bodyPr wrap="square">
            <a:spAutoFit/>
          </a:bodyPr>
          <a:lstStyle/>
          <a:p>
            <a:pPr algn="ctr"/>
            <a:r>
              <a:rPr lang="ru-RU" sz="2000" dirty="0" smtClean="0">
                <a:latin typeface="Times New Roman" pitchFamily="18" charset="0"/>
                <a:cs typeface="Times New Roman" pitchFamily="18" charset="0"/>
              </a:rPr>
              <a:t>Автор: Пащенко Дарья, ученица 8 «Б» класса, МАОУ СОШ №1</a:t>
            </a:r>
          </a:p>
          <a:p>
            <a:pPr algn="ctr"/>
            <a:endParaRPr lang="ru-RU" sz="2000" dirty="0" smtClean="0">
              <a:effectLst/>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a:p>
            <a:pPr algn="ctr"/>
            <a:endParaRPr lang="ru-RU" sz="3600" dirty="0" smtClean="0">
              <a:latin typeface="Times New Roman" panose="02020603050405020304" pitchFamily="18" charset="0"/>
              <a:cs typeface="Times New Roman" panose="02020603050405020304" pitchFamily="18" charset="0"/>
            </a:endParaRPr>
          </a:p>
          <a:p>
            <a:pPr algn="ctr"/>
            <a:r>
              <a:rPr lang="ru-RU" sz="3600" dirty="0" smtClean="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a:p>
            <a:pPr algn="r"/>
            <a:endParaRPr lang="ru-RU" dirty="0" smtClean="0">
              <a:latin typeface="Times New Roman" panose="02020603050405020304" pitchFamily="18" charset="0"/>
              <a:cs typeface="Times New Roman" panose="02020603050405020304" pitchFamily="18" charset="0"/>
            </a:endParaRPr>
          </a:p>
          <a:p>
            <a:pPr algn="r"/>
            <a:endParaRPr lang="ru-RU" dirty="0">
              <a:latin typeface="Times New Roman" panose="02020603050405020304" pitchFamily="18" charset="0"/>
              <a:cs typeface="Times New Roman" panose="02020603050405020304" pitchFamily="18" charset="0"/>
            </a:endParaRPr>
          </a:p>
          <a:p>
            <a:pPr algn="r"/>
            <a:endParaRPr lang="ru-RU" dirty="0" smtClean="0">
              <a:latin typeface="Times New Roman" panose="02020603050405020304" pitchFamily="18" charset="0"/>
              <a:cs typeface="Times New Roman" panose="02020603050405020304" pitchFamily="18" charset="0"/>
            </a:endParaRPr>
          </a:p>
          <a:p>
            <a:pPr algn="ctr"/>
            <a:endParaRPr lang="ru-RU" dirty="0" smtClean="0"/>
          </a:p>
          <a:p>
            <a:pPr algn="ctr"/>
            <a:endParaRPr lang="ru-RU" dirty="0"/>
          </a:p>
          <a:p>
            <a:pPr algn="just"/>
            <a:r>
              <a:rPr lang="ru-RU" sz="2000" dirty="0" smtClean="0"/>
              <a:t>На </a:t>
            </a:r>
            <a:r>
              <a:rPr lang="ru-RU" sz="2000" dirty="0"/>
              <a:t>страницах </a:t>
            </a:r>
            <a:r>
              <a:rPr lang="ru-RU" sz="2000" dirty="0" smtClean="0"/>
              <a:t>словаря  </a:t>
            </a:r>
            <a:r>
              <a:rPr lang="ru-RU" sz="2000" dirty="0"/>
              <a:t>можно найти сведения о фамилиях 8«Б» класса. Принцип построения прост: фамилии располагаются по алфавиту, начальная фамилия имеет мужской род (и это понятно род идёт от мужчины, кроме этого это распространённый принцип построения словарей). Рядом записан ученик или ученица класса. Далее следует объяснение, причём не одно, а все найденные мной варианты и предположения.</a:t>
            </a:r>
          </a:p>
          <a:p>
            <a:pPr algn="ctr"/>
            <a:r>
              <a:rPr lang="ru-RU" sz="2000" dirty="0" smtClean="0"/>
              <a:t/>
            </a:r>
            <a:br>
              <a:rPr lang="ru-RU" sz="2000" dirty="0" smtClean="0"/>
            </a:br>
            <a:r>
              <a:rPr lang="ru-RU" sz="6000" dirty="0" smtClean="0"/>
              <a:t/>
            </a:r>
            <a:br>
              <a:rPr lang="ru-RU" sz="6000" dirty="0" smtClean="0"/>
            </a:br>
            <a:endParaRPr lang="ru-RU" dirty="0"/>
          </a:p>
        </p:txBody>
      </p:sp>
    </p:spTree>
    <p:extLst>
      <p:ext uri="{BB962C8B-B14F-4D97-AF65-F5344CB8AC3E}">
        <p14:creationId xmlns:p14="http://schemas.microsoft.com/office/powerpoint/2010/main" val="2132827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0376" y="368490"/>
            <a:ext cx="9871260" cy="6463308"/>
          </a:xfrm>
          <a:prstGeom prst="rect">
            <a:avLst/>
          </a:prstGeom>
        </p:spPr>
        <p:txBody>
          <a:bodyPr wrap="square">
            <a:spAutoFit/>
          </a:bodyPr>
          <a:lstStyle/>
          <a:p>
            <a:r>
              <a:rPr lang="ru-RU" dirty="0" smtClean="0">
                <a:effectLst/>
                <a:latin typeface="Times New Roman" panose="02020603050405020304" pitchFamily="18" charset="0"/>
                <a:ea typeface="Times New Roman" panose="02020603050405020304" pitchFamily="18" charset="0"/>
              </a:rPr>
              <a:t> </a:t>
            </a:r>
            <a:r>
              <a:rPr lang="ru-RU" dirty="0" smtClean="0">
                <a:effectLst/>
                <a:latin typeface="Times New Roman" panose="02020603050405020304" pitchFamily="18" charset="0"/>
                <a:ea typeface="Times New Roman" panose="02020603050405020304" pitchFamily="18" charset="0"/>
              </a:rPr>
              <a:t>                                                                          </a:t>
            </a:r>
            <a:r>
              <a:rPr lang="ru-RU" b="1" dirty="0" smtClean="0"/>
              <a:t>А</a:t>
            </a:r>
            <a:endParaRPr lang="ru-RU" dirty="0"/>
          </a:p>
          <a:p>
            <a:r>
              <a:rPr lang="ru-RU" b="1" dirty="0"/>
              <a:t> </a:t>
            </a:r>
            <a:endParaRPr lang="ru-RU" dirty="0"/>
          </a:p>
          <a:p>
            <a:r>
              <a:rPr lang="ru-RU" b="1" dirty="0"/>
              <a:t>Аксёнов / Аксёнов Богдан, Аксёнова Софья</a:t>
            </a:r>
            <a:endParaRPr lang="ru-RU" dirty="0"/>
          </a:p>
          <a:p>
            <a:r>
              <a:rPr lang="ru-RU" dirty="0"/>
              <a:t>Фамилия Аксёнов принадлежит к распространенному в России типу семейных именований тюркского происхождения.</a:t>
            </a:r>
          </a:p>
          <a:p>
            <a:r>
              <a:rPr lang="ru-RU" dirty="0"/>
              <a:t>В ее основе находится крестильное имя, принадлежавшее родоначальнику, которого звали </a:t>
            </a:r>
            <a:r>
              <a:rPr lang="ru-RU" dirty="0" err="1"/>
              <a:t>Авксентий</a:t>
            </a:r>
            <a:r>
              <a:rPr lang="ru-RU" dirty="0"/>
              <a:t>. А если быть более точным, то речь идет о ее форме, применяемой в обиходе. Это – Аксен. Церковное каноническое мужское имя </a:t>
            </a:r>
            <a:r>
              <a:rPr lang="ru-RU" dirty="0" err="1"/>
              <a:t>Авксентий</a:t>
            </a:r>
            <a:r>
              <a:rPr lang="ru-RU" dirty="0"/>
              <a:t> происходит от другого, древнегреческого – </a:t>
            </a:r>
            <a:r>
              <a:rPr lang="ru-RU" dirty="0" err="1"/>
              <a:t>Ауксентиос</a:t>
            </a:r>
            <a:r>
              <a:rPr lang="ru-RU" dirty="0"/>
              <a:t>. Его значения – «растущий», «возрастающий», «увеличивающийся». </a:t>
            </a:r>
          </a:p>
          <a:p>
            <a:r>
              <a:rPr lang="ru-RU" dirty="0"/>
              <a:t>Откуда фамилия Аксенов взялась в нашей стране? В православных святцах такое имя появилось как память сразу о нескольких святых. Такими являются: отшельник </a:t>
            </a:r>
            <a:r>
              <a:rPr lang="ru-RU" dirty="0" err="1"/>
              <a:t>Авксентий</a:t>
            </a:r>
            <a:r>
              <a:rPr lang="ru-RU" dirty="0"/>
              <a:t> </a:t>
            </a:r>
            <a:r>
              <a:rPr lang="ru-RU" dirty="0" err="1"/>
              <a:t>Вифинсий</a:t>
            </a:r>
            <a:r>
              <a:rPr lang="ru-RU" dirty="0"/>
              <a:t>; исповедники </a:t>
            </a:r>
            <a:r>
              <a:rPr lang="ru-RU" dirty="0" err="1"/>
              <a:t>Авксентий</a:t>
            </a:r>
            <a:r>
              <a:rPr lang="ru-RU" dirty="0"/>
              <a:t> </a:t>
            </a:r>
            <a:r>
              <a:rPr lang="ru-RU" dirty="0" err="1"/>
              <a:t>Перцовский</a:t>
            </a:r>
            <a:r>
              <a:rPr lang="ru-RU" dirty="0"/>
              <a:t>, или Вологодский, а также </a:t>
            </a:r>
            <a:r>
              <a:rPr lang="ru-RU" dirty="0" err="1"/>
              <a:t>Авксентий</a:t>
            </a:r>
            <a:r>
              <a:rPr lang="ru-RU" dirty="0"/>
              <a:t> </a:t>
            </a:r>
            <a:r>
              <a:rPr lang="ru-RU" dirty="0" err="1"/>
              <a:t>Халкидский</a:t>
            </a:r>
            <a:r>
              <a:rPr lang="ru-RU" dirty="0"/>
              <a:t>; священномученик </a:t>
            </a:r>
            <a:r>
              <a:rPr lang="ru-RU" dirty="0" err="1"/>
              <a:t>Авксентий</a:t>
            </a:r>
            <a:r>
              <a:rPr lang="ru-RU" dirty="0"/>
              <a:t> </a:t>
            </a:r>
            <a:r>
              <a:rPr lang="ru-RU" dirty="0" err="1"/>
              <a:t>Севастийский</a:t>
            </a:r>
            <a:r>
              <a:rPr lang="ru-RU" dirty="0"/>
              <a:t>, или Аравийский; некоторые другие святые. Довольно быстро на Руси это имя трансформировалось в </a:t>
            </a:r>
            <a:r>
              <a:rPr lang="ru-RU" dirty="0" err="1"/>
              <a:t>Аксентия</a:t>
            </a:r>
            <a:r>
              <a:rPr lang="ru-RU" dirty="0"/>
              <a:t>. Так его было более удобно произносить. В обиходе получили распространение уменьшительные варианты. Речь идет об Аксене, </a:t>
            </a:r>
            <a:r>
              <a:rPr lang="ru-RU" dirty="0" err="1"/>
              <a:t>Акентии</a:t>
            </a:r>
            <a:r>
              <a:rPr lang="ru-RU" dirty="0"/>
              <a:t>, Сене, </a:t>
            </a:r>
            <a:r>
              <a:rPr lang="ru-RU" dirty="0" err="1"/>
              <a:t>Аксюше</a:t>
            </a:r>
            <a:r>
              <a:rPr lang="ru-RU" dirty="0"/>
              <a:t>. Форма эта, кроме России, стала популярной и в Белоруссии. Рассматривая происхождение фамилии Аксенов, нужно упомянуть о том, как она образовалась от личного имени. Способ образования У изучаемой фамилии он был традиционным для русских родовых наименований. Это модель, в соответствии с которой к личному имени родоначальника присоединяется суффикс «</a:t>
            </a:r>
            <a:r>
              <a:rPr lang="ru-RU" dirty="0" err="1"/>
              <a:t>ов</a:t>
            </a:r>
            <a:r>
              <a:rPr lang="ru-RU" dirty="0"/>
              <a:t>», характерный для притяжательных прилагательных. </a:t>
            </a:r>
            <a:r>
              <a:rPr lang="ru-RU" dirty="0" smtClean="0"/>
              <a:t>Таким </a:t>
            </a:r>
            <a:r>
              <a:rPr lang="ru-RU" dirty="0"/>
              <a:t>образом, сначала фамилия Аксенов была отчеством. </a:t>
            </a:r>
          </a:p>
        </p:txBody>
      </p:sp>
    </p:spTree>
    <p:extLst>
      <p:ext uri="{BB962C8B-B14F-4D97-AF65-F5344CB8AC3E}">
        <p14:creationId xmlns:p14="http://schemas.microsoft.com/office/powerpoint/2010/main" val="3869949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95706" y="1055891"/>
            <a:ext cx="10260221" cy="5755422"/>
          </a:xfrm>
          <a:prstGeom prst="rect">
            <a:avLst/>
          </a:prstGeom>
        </p:spPr>
        <p:txBody>
          <a:bodyPr wrap="square">
            <a:spAutoFit/>
          </a:bodyPr>
          <a:lstStyle/>
          <a:p>
            <a:r>
              <a:rPr lang="ru-RU" sz="1600" b="1" dirty="0"/>
              <a:t>Алфёров/ Алфёров Сергей</a:t>
            </a:r>
            <a:endParaRPr lang="ru-RU" sz="1600" dirty="0"/>
          </a:p>
          <a:p>
            <a:r>
              <a:rPr lang="ru-RU" sz="1600" dirty="0"/>
              <a:t>Фамилия Алферов принадлежит к древнему типу русских фамилий, образованных от крестильных имен.</a:t>
            </a:r>
          </a:p>
          <a:p>
            <a:r>
              <a:rPr lang="ru-RU" sz="1600" dirty="0"/>
              <a:t>Религиозная традиция, утвердившаяся на Руси в </a:t>
            </a:r>
            <a:r>
              <a:rPr lang="en-US" sz="1600" dirty="0"/>
              <a:t>X</a:t>
            </a:r>
            <a:r>
              <a:rPr lang="ru-RU" sz="1600" dirty="0"/>
              <a:t> веке с принятием христианства, обязывала при крещении называть ребенка в честь того или иного святого, почитаемого православной церковью в строго определенный день года. Практически все крестильные имена заимствовались из древних языков – греческого, латыни, древнееврейского, а потому зачастую были непривычны по звучанию и непонятны по </a:t>
            </a:r>
            <a:r>
              <a:rPr lang="ru-RU" sz="1600" dirty="0" err="1"/>
              <a:t>смыслу.На</a:t>
            </a:r>
            <a:r>
              <a:rPr lang="ru-RU" sz="1600" dirty="0"/>
              <a:t> Руси это имя очень рано приобрело форму </a:t>
            </a:r>
            <a:r>
              <a:rPr lang="ru-RU" sz="1600" dirty="0" err="1"/>
              <a:t>Алфер</a:t>
            </a:r>
            <a:r>
              <a:rPr lang="ru-RU" sz="1600" dirty="0"/>
              <a:t> или </a:t>
            </a:r>
            <a:r>
              <a:rPr lang="ru-RU" sz="1600" dirty="0" err="1"/>
              <a:t>Алферий</a:t>
            </a:r>
            <a:r>
              <a:rPr lang="ru-RU" sz="1600" dirty="0"/>
              <a:t>, которая еще в древности получила в мирской среде статус полного имени и стала распространенным мужским именем, к сожалению, в наше время вышедшим из употребления. Имя </a:t>
            </a:r>
            <a:r>
              <a:rPr lang="ru-RU" sz="1600" dirty="0" err="1"/>
              <a:t>Алфер</a:t>
            </a:r>
            <a:r>
              <a:rPr lang="ru-RU" sz="1600" dirty="0"/>
              <a:t> в старину носили многие русские люди, например, крестьянин </a:t>
            </a:r>
            <a:r>
              <a:rPr lang="ru-RU" sz="1600" dirty="0" err="1"/>
              <a:t>Алфер</a:t>
            </a:r>
            <a:r>
              <a:rPr lang="ru-RU" sz="1600" dirty="0"/>
              <a:t> (1657 г.), </a:t>
            </a:r>
            <a:r>
              <a:rPr lang="ru-RU" sz="1600" dirty="0" err="1"/>
              <a:t>Алфер</a:t>
            </a:r>
            <a:r>
              <a:rPr lang="ru-RU" sz="1600" dirty="0"/>
              <a:t> Гагин, посадник (1478 г.), Новгород, </a:t>
            </a:r>
            <a:r>
              <a:rPr lang="ru-RU" sz="1600" dirty="0" err="1"/>
              <a:t>Алфер</a:t>
            </a:r>
            <a:r>
              <a:rPr lang="ru-RU" sz="1600" dirty="0"/>
              <a:t> Федоров сын </a:t>
            </a:r>
            <a:r>
              <a:rPr lang="ru-RU" sz="1600" dirty="0" err="1"/>
              <a:t>Прилепов</a:t>
            </a:r>
            <a:r>
              <a:rPr lang="ru-RU" sz="1600" dirty="0"/>
              <a:t> </a:t>
            </a:r>
            <a:r>
              <a:rPr lang="ru-RU" sz="1600" dirty="0" err="1"/>
              <a:t>Севченин</a:t>
            </a:r>
            <a:r>
              <a:rPr lang="ru-RU" sz="1600" dirty="0"/>
              <a:t> (1646 г.).В </a:t>
            </a:r>
            <a:r>
              <a:rPr lang="en-US" sz="1600" dirty="0"/>
              <a:t>XV</a:t>
            </a:r>
            <a:r>
              <a:rPr lang="ru-RU" sz="1600" dirty="0"/>
              <a:t>–</a:t>
            </a:r>
            <a:r>
              <a:rPr lang="en-US" sz="1600" dirty="0"/>
              <a:t>XVI</a:t>
            </a:r>
            <a:r>
              <a:rPr lang="ru-RU" sz="1600" dirty="0"/>
              <a:t> веках на Руси начали появляться фамилии как особые, наследуемые родовые именования. Потребность более точно определить человека в обществе, чем это могли сделать личное имя или прозвище, была связана с укреплением государственной власти, ростом городов, увеличением массовых переселений людей при освоении новых территорий. Общепринятая модель русских родовых именований сложилась не сразу, однако уже к началу </a:t>
            </a:r>
            <a:r>
              <a:rPr lang="en-US" sz="1600" dirty="0"/>
              <a:t>XVII</a:t>
            </a:r>
            <a:r>
              <a:rPr lang="ru-RU" sz="1600" dirty="0"/>
              <a:t> века большинство фамилий образовывалось прибавлением к основе суффиксов -</a:t>
            </a:r>
            <a:r>
              <a:rPr lang="ru-RU" sz="1600" dirty="0" err="1"/>
              <a:t>ов</a:t>
            </a:r>
            <a:r>
              <a:rPr lang="ru-RU" sz="1600" dirty="0"/>
              <a:t>/ -ев и -ин, постепенно ставших типичными показателями русских семейных имен. По своему происхождению такие именования являлись притяжательными прилагательными, а их основой чаще всего служило имя либо прозвище отца. Так потомки человека, носившего имя </a:t>
            </a:r>
            <a:r>
              <a:rPr lang="ru-RU" sz="1600" dirty="0" err="1"/>
              <a:t>Алфер</a:t>
            </a:r>
            <a:r>
              <a:rPr lang="ru-RU" sz="1600" dirty="0"/>
              <a:t>, стали </a:t>
            </a:r>
            <a:r>
              <a:rPr lang="ru-RU" sz="1600" dirty="0" err="1"/>
              <a:t>Алферовыми.Кроме</a:t>
            </a:r>
            <a:r>
              <a:rPr lang="ru-RU" sz="1600" dirty="0"/>
              <a:t> того, имеется суждение, что прозвание Алферов являлось для родоначальника «географическим» прозвищем, присвоенным ему по месту жительства. По этой версии, именование Алферов закрепилось за уроженцем деревни </a:t>
            </a:r>
            <a:r>
              <a:rPr lang="ru-RU" sz="1600" dirty="0" err="1"/>
              <a:t>Алферово</a:t>
            </a:r>
            <a:r>
              <a:rPr lang="ru-RU" sz="1600" dirty="0"/>
              <a:t>. Поселения с подобным названием расположены в Вологодской, Тверской, Воронежской областях.</a:t>
            </a:r>
          </a:p>
        </p:txBody>
      </p:sp>
    </p:spTree>
    <p:extLst>
      <p:ext uri="{BB962C8B-B14F-4D97-AF65-F5344CB8AC3E}">
        <p14:creationId xmlns:p14="http://schemas.microsoft.com/office/powerpoint/2010/main" val="186202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0376" y="682094"/>
            <a:ext cx="8693624" cy="4247317"/>
          </a:xfrm>
          <a:prstGeom prst="rect">
            <a:avLst/>
          </a:prstGeom>
        </p:spPr>
        <p:txBody>
          <a:bodyPr wrap="square">
            <a:spAutoFit/>
          </a:bodyPr>
          <a:lstStyle/>
          <a:p>
            <a:pPr>
              <a:lnSpc>
                <a:spcPct val="150000"/>
              </a:lnSpc>
              <a:spcAft>
                <a:spcPts val="0"/>
              </a:spcAft>
            </a:pPr>
            <a:r>
              <a:rPr lang="ru-RU" b="1" dirty="0" smtClean="0">
                <a:solidFill>
                  <a:srgbClr val="000000"/>
                </a:solidFill>
                <a:effectLst/>
                <a:latin typeface="Times New Roman" panose="02020603050405020304" pitchFamily="18" charset="0"/>
                <a:ea typeface="Times New Roman" panose="02020603050405020304" pitchFamily="18" charset="0"/>
              </a:rPr>
              <a:t>Значение слова «фамилия»</a:t>
            </a:r>
            <a:endParaRPr lang="ru-RU" b="1" dirty="0" smtClean="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rPr>
              <a:t> </a:t>
            </a:r>
            <a:endParaRPr lang="ru-RU" dirty="0" smtClean="0">
              <a:effectLst/>
              <a:latin typeface="Times New Roman" panose="02020603050405020304" pitchFamily="18" charset="0"/>
              <a:ea typeface="Times New Roman" panose="02020603050405020304" pitchFamily="18" charset="0"/>
            </a:endParaRPr>
          </a:p>
          <a:p>
            <a:pPr>
              <a:lnSpc>
                <a:spcPct val="150000"/>
              </a:lnSpc>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rPr>
              <a:t>           Слово «фамилия» - латинское и в русский язык попало  из языков Западной Европы. Но в России слово фамилия поначалу употреблялось в значении «семья». И только в XIX веке слово фамилия в русском языке постепенно приобрело своё второе значение, ставшее затем основным. </a:t>
            </a:r>
            <a:endParaRPr lang="ru-RU" dirty="0">
              <a:latin typeface="Times New Roman" panose="02020603050405020304" pitchFamily="18" charset="0"/>
              <a:ea typeface="Times New Roman" panose="02020603050405020304" pitchFamily="18" charset="0"/>
            </a:endParaRPr>
          </a:p>
          <a:p>
            <a:pPr>
              <a:lnSpc>
                <a:spcPct val="150000"/>
              </a:lnSpc>
              <a:spcAft>
                <a:spcPts val="0"/>
              </a:spcAft>
            </a:pPr>
            <a:r>
              <a:rPr lang="ru-RU" b="1" dirty="0" smtClean="0">
                <a:solidFill>
                  <a:srgbClr val="000000"/>
                </a:solidFill>
                <a:effectLst/>
                <a:latin typeface="Times New Roman" panose="02020603050405020304" pitchFamily="18" charset="0"/>
                <a:ea typeface="Times New Roman" panose="02020603050405020304" pitchFamily="18" charset="0"/>
              </a:rPr>
              <a:t>Наука, изучающая фамилии</a:t>
            </a:r>
            <a:endParaRPr lang="ru-RU" b="1" dirty="0" smtClean="0">
              <a:effectLst/>
              <a:latin typeface="Times New Roman" panose="02020603050405020304" pitchFamily="18" charset="0"/>
              <a:ea typeface="Times New Roman" panose="02020603050405020304" pitchFamily="18" charset="0"/>
            </a:endParaRPr>
          </a:p>
          <a:p>
            <a:pPr>
              <a:lnSpc>
                <a:spcPct val="150000"/>
              </a:lnSpc>
              <a:spcAft>
                <a:spcPts val="0"/>
              </a:spcAft>
            </a:pPr>
            <a:r>
              <a:rPr lang="ru-RU"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b="1" i="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Антропонимика </a:t>
            </a:r>
            <a:r>
              <a:rPr lang="ru-RU"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раздел ономастики, изучающий имена людей и их отдельные составляющие (личные имена, отчества, фамилии, прозвища), их происхождение, закономерности и  функционирования.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2291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59558" y="1305342"/>
            <a:ext cx="8584442" cy="3000821"/>
          </a:xfrm>
          <a:prstGeom prst="rect">
            <a:avLst/>
          </a:prstGeom>
        </p:spPr>
        <p:txBody>
          <a:bodyPr wrap="square">
            <a:spAutoFit/>
          </a:bodyPr>
          <a:lstStyle/>
          <a:p>
            <a:pPr>
              <a:lnSpc>
                <a:spcPct val="150000"/>
              </a:lnSpc>
              <a:spcAft>
                <a:spcPts val="0"/>
              </a:spcAft>
            </a:pPr>
            <a:r>
              <a:rPr lang="ru-RU"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Учёные – </a:t>
            </a:r>
            <a:r>
              <a:rPr lang="ru-RU"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антропонимисты</a:t>
            </a:r>
            <a:endParaRPr lang="ru-RU" sz="16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rPr>
              <a:t>            Разработкой основных вопросов антропонимики занимались </a:t>
            </a:r>
            <a:r>
              <a:rPr lang="ru-RU" dirty="0" err="1" smtClean="0">
                <a:solidFill>
                  <a:srgbClr val="000000"/>
                </a:solidFill>
                <a:effectLst/>
                <a:latin typeface="Times New Roman" panose="02020603050405020304" pitchFamily="18" charset="0"/>
                <a:ea typeface="Times New Roman" panose="02020603050405020304" pitchFamily="18" charset="0"/>
              </a:rPr>
              <a:t>В.Д.Бондалетов</a:t>
            </a:r>
            <a:r>
              <a:rPr lang="ru-RU" dirty="0" smtClean="0">
                <a:solidFill>
                  <a:srgbClr val="000000"/>
                </a:solidFill>
                <a:effectLst/>
                <a:latin typeface="Times New Roman" panose="02020603050405020304" pitchFamily="18" charset="0"/>
                <a:ea typeface="Times New Roman" panose="02020603050405020304" pitchFamily="18" charset="0"/>
              </a:rPr>
              <a:t>, </a:t>
            </a:r>
            <a:r>
              <a:rPr lang="ru-RU" dirty="0" err="1" smtClean="0">
                <a:solidFill>
                  <a:srgbClr val="000000"/>
                </a:solidFill>
                <a:effectLst/>
                <a:latin typeface="Times New Roman" panose="02020603050405020304" pitchFamily="18" charset="0"/>
                <a:ea typeface="Times New Roman" panose="02020603050405020304" pitchFamily="18" charset="0"/>
              </a:rPr>
              <a:t>Н.А.Баскаков</a:t>
            </a:r>
            <a:r>
              <a:rPr lang="ru-RU" dirty="0" smtClean="0">
                <a:solidFill>
                  <a:srgbClr val="000000"/>
                </a:solidFill>
                <a:effectLst/>
                <a:latin typeface="Times New Roman" panose="02020603050405020304" pitchFamily="18" charset="0"/>
                <a:ea typeface="Times New Roman" panose="02020603050405020304" pitchFamily="18" charset="0"/>
              </a:rPr>
              <a:t>, </a:t>
            </a:r>
            <a:r>
              <a:rPr lang="ru-RU" dirty="0" err="1" smtClean="0">
                <a:solidFill>
                  <a:srgbClr val="000000"/>
                </a:solidFill>
                <a:effectLst/>
                <a:latin typeface="Times New Roman" panose="02020603050405020304" pitchFamily="18" charset="0"/>
                <a:ea typeface="Times New Roman" panose="02020603050405020304" pitchFamily="18" charset="0"/>
              </a:rPr>
              <a:t>С.И.Зинин</a:t>
            </a:r>
            <a:r>
              <a:rPr lang="ru-RU" dirty="0" smtClean="0">
                <a:solidFill>
                  <a:srgbClr val="000000"/>
                </a:solidFill>
                <a:effectLst/>
                <a:latin typeface="Times New Roman" panose="02020603050405020304" pitchFamily="18" charset="0"/>
                <a:ea typeface="Times New Roman" panose="02020603050405020304" pitchFamily="18" charset="0"/>
              </a:rPr>
              <a:t>, </a:t>
            </a:r>
            <a:r>
              <a:rPr lang="ru-RU" dirty="0" err="1" smtClean="0">
                <a:solidFill>
                  <a:srgbClr val="000000"/>
                </a:solidFill>
                <a:effectLst/>
                <a:latin typeface="Times New Roman" panose="02020603050405020304" pitchFamily="18" charset="0"/>
                <a:ea typeface="Times New Roman" panose="02020603050405020304" pitchFamily="18" charset="0"/>
              </a:rPr>
              <a:t>А.А.Реформатский</a:t>
            </a:r>
            <a:r>
              <a:rPr lang="ru-RU" dirty="0" smtClean="0">
                <a:solidFill>
                  <a:srgbClr val="000000"/>
                </a:solidFill>
                <a:effectLst/>
                <a:latin typeface="Times New Roman" panose="02020603050405020304" pitchFamily="18" charset="0"/>
                <a:ea typeface="Times New Roman" panose="02020603050405020304" pitchFamily="18" charset="0"/>
              </a:rPr>
              <a:t> и др. </a:t>
            </a:r>
            <a:endParaRPr lang="ru-RU" dirty="0" smtClean="0">
              <a:effectLst/>
              <a:latin typeface="Times New Roman" panose="02020603050405020304" pitchFamily="18" charset="0"/>
              <a:ea typeface="Times New Roman" panose="02020603050405020304" pitchFamily="18" charset="0"/>
            </a:endParaRPr>
          </a:p>
          <a:p>
            <a:pPr marR="225425">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Из этих работ мне удалось узнать, что  первые русские фамилии встречаются в дошедших до нас древнерусских документах 15 века, но существовать они могли и ранее.  В 19 веке почти каждый русский уже имел фамилию. Но строгую наследственность и юридическую закрепленность они получили в 1930 году.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4040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9307" y="191069"/>
            <a:ext cx="9935571" cy="6186309"/>
          </a:xfrm>
          <a:prstGeom prst="rect">
            <a:avLst/>
          </a:prstGeom>
        </p:spPr>
        <p:txBody>
          <a:bodyPr wrap="square">
            <a:spAutoFit/>
          </a:bodyPr>
          <a:lstStyle/>
          <a:p>
            <a:r>
              <a:rPr lang="ru-RU" b="1" dirty="0" smtClean="0">
                <a:effectLst/>
                <a:latin typeface="Times New Roman" panose="02020603050405020304" pitchFamily="18" charset="0"/>
                <a:ea typeface="Times New Roman" panose="02020603050405020304" pitchFamily="18" charset="0"/>
              </a:rPr>
              <a:t>История происхождения русских фамилий.</a:t>
            </a:r>
          </a:p>
          <a:p>
            <a:pPr marR="225425" algn="just">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Русские фамилии по происхождению можно разделить на такие группы: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lgn="just">
              <a:lnSpc>
                <a:spcPct val="150000"/>
              </a:lnSpc>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Фамилии, образованные от канонических и различных народных форм имен, полученных при крещении: Иванов, Петров и т.д.</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lgn="just">
              <a:lnSpc>
                <a:spcPct val="150000"/>
              </a:lnSpc>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До 13 века большинство русских людей носили еще и мирское, нецерковное имя: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Бессон</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Нечай</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и т.п. Нередко потомки получали фамилию от этого обиходного имени или прозвища.</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lgn="just">
              <a:lnSpc>
                <a:spcPct val="150000"/>
              </a:lnSpc>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Фамилии, образованные от названия местности, родом откуда был один из предков: Мещеряков, Новгородцев и т.д.</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lgn="just">
              <a:lnSpc>
                <a:spcPct val="150000"/>
              </a:lnSpc>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Фамилии, образованные от профессиональных прозвищ предков, рассказывающие, кто из них, чем занимался. Отсюда Гончаровы, Овсянниковы, Ковали и т.п.</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lgn="just">
              <a:lnSpc>
                <a:spcPct val="150000"/>
              </a:lnSpc>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Группа фамилий, которые получали учащиеся духовных заведений, это были либо названия приходов, либо иноязычные слова, оформленные русским суффиксами, либо какие-то экзотические названия, либо церковные праздники. Отсюда Троицкие, Рожественские, Гиацинтовы и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Кипарисовы</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R="225425" algn="just">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096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00251" y="163774"/>
            <a:ext cx="8843749" cy="1754326"/>
          </a:xfrm>
          <a:prstGeom prst="rect">
            <a:avLst/>
          </a:prstGeom>
        </p:spPr>
        <p:txBody>
          <a:bodyPr wrap="square">
            <a:spAutoFit/>
          </a:bodyPr>
          <a:lstStyle/>
          <a:p>
            <a:pPr marL="457200">
              <a:lnSpc>
                <a:spcPct val="150000"/>
              </a:lnSpc>
              <a:spcAft>
                <a:spcPts val="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 Результаты опроса:</a:t>
            </a:r>
            <a:endParaRPr lang="ru-RU" sz="16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1.Не задумывались о происхождении своей фамилии - 10(66%)</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2. Догадываются, откуда пошла их  фамилия – 5(33%)</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3. Знают историю фамилии – 3(20%)</a:t>
            </a:r>
            <a:endParaRPr lang="ru-RU" dirty="0"/>
          </a:p>
        </p:txBody>
      </p:sp>
      <p:graphicFrame>
        <p:nvGraphicFramePr>
          <p:cNvPr id="4" name="Диаграмма 3"/>
          <p:cNvGraphicFramePr>
            <a:graphicFrameLocks noChangeAspect="1"/>
          </p:cNvGraphicFramePr>
          <p:nvPr>
            <p:extLst>
              <p:ext uri="{D42A27DB-BD31-4B8C-83A1-F6EECF244321}">
                <p14:modId xmlns:p14="http://schemas.microsoft.com/office/powerpoint/2010/main" val="3268509858"/>
              </p:ext>
            </p:extLst>
          </p:nvPr>
        </p:nvGraphicFramePr>
        <p:xfrm>
          <a:off x="736979" y="2060812"/>
          <a:ext cx="8802806" cy="4435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6280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72955" y="423081"/>
            <a:ext cx="8871045" cy="4340547"/>
          </a:xfrm>
          <a:prstGeom prst="rect">
            <a:avLst/>
          </a:prstGeom>
        </p:spPr>
        <p:txBody>
          <a:bodyPr wrap="square">
            <a:spAutoFit/>
          </a:bodyPr>
          <a:lstStyle/>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Фамилия </a:t>
            </a:r>
            <a:r>
              <a:rPr lang="ru-RU" sz="2000" b="1" kern="150" dirty="0" smtClean="0">
                <a:effectLst/>
                <a:latin typeface="Times New Roman" panose="02020603050405020304" pitchFamily="18" charset="0"/>
                <a:ea typeface="SimSun" panose="02010600030101010101" pitchFamily="2" charset="-122"/>
                <a:cs typeface="Times New Roman" panose="02020603050405020304" pitchFamily="18" charset="0"/>
              </a:rPr>
              <a:t>Толмачева</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принадлежит к древнему типу славянских семейных именований, образованных от личных прозвищ.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Скорее всего, исследуемая фамилия была образована в качестве отчества от личного именования дальнего предка по мужской линии Толмач. Слово «толмач» в Московском государстве означало «устный переводчик», а само слово было заимствовано из тюркских языков. Во времена Древней Руси толмач – это должностной, официальный переводчик, посредничавший в беседе между русским человеком и иностранцем.</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К началу XVII века большинство русских фамилий образовывалось прибавлением к основе суффиксов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ов</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 -ев и -ин. Так потомки человека, носившего прозвище Толмач, получили фамилию </a:t>
            </a:r>
            <a:r>
              <a:rPr lang="ru-RU" sz="2000" kern="150" dirty="0" err="1" smtClean="0">
                <a:effectLst/>
                <a:latin typeface="Times New Roman" panose="02020603050405020304" pitchFamily="18" charset="0"/>
                <a:ea typeface="SimSun" panose="02010600030101010101" pitchFamily="2" charset="-122"/>
                <a:cs typeface="Times New Roman" panose="02020603050405020304" pitchFamily="18" charset="0"/>
              </a:rPr>
              <a:t>Толмачёвы</a:t>
            </a:r>
            <a:r>
              <a:rPr lang="ru-RU" sz="2000" kern="150" dirty="0" smtClean="0">
                <a:effectLst/>
                <a:latin typeface="Times New Roman" panose="02020603050405020304" pitchFamily="18" charset="0"/>
                <a:ea typeface="SimSun" panose="02010600030101010101" pitchFamily="2" charset="-122"/>
                <a:cs typeface="Times New Roman" panose="02020603050405020304" pitchFamily="18" charset="0"/>
              </a:rPr>
              <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0"/>
              </a:spcAft>
            </a:pPr>
            <a:r>
              <a:rPr lang="ru-RU" kern="150" dirty="0" smtClean="0">
                <a:effectLst/>
                <a:latin typeface="Times New Roman" panose="02020603050405020304" pitchFamily="18" charset="0"/>
                <a:ea typeface="SimSun" panose="02010600030101010101" pitchFamily="2" charset="-122"/>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773755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TotalTime>
  <Words>1272</Words>
  <Application>Microsoft Office PowerPoint</Application>
  <PresentationFormat>Широкоэкранный</PresentationFormat>
  <Paragraphs>94</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SimSun</vt:lpstr>
      <vt:lpstr>Arial</vt:lpstr>
      <vt:lpstr>Calibri</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Sigurd</dc:creator>
  <cp:lastModifiedBy>007</cp:lastModifiedBy>
  <cp:revision>7</cp:revision>
  <dcterms:created xsi:type="dcterms:W3CDTF">2017-04-16T14:15:40Z</dcterms:created>
  <dcterms:modified xsi:type="dcterms:W3CDTF">2021-04-04T08:21:22Z</dcterms:modified>
</cp:coreProperties>
</file>